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7"/>
  </p:notesMasterIdLst>
  <p:sldIdLst>
    <p:sldId id="314" r:id="rId2"/>
    <p:sldId id="386" r:id="rId3"/>
    <p:sldId id="273" r:id="rId4"/>
    <p:sldId id="384" r:id="rId5"/>
    <p:sldId id="385" r:id="rId6"/>
    <p:sldId id="263" r:id="rId7"/>
    <p:sldId id="279" r:id="rId8"/>
    <p:sldId id="272" r:id="rId9"/>
    <p:sldId id="298" r:id="rId10"/>
    <p:sldId id="296" r:id="rId11"/>
    <p:sldId id="290" r:id="rId12"/>
    <p:sldId id="289" r:id="rId13"/>
    <p:sldId id="277" r:id="rId14"/>
    <p:sldId id="261" r:id="rId15"/>
    <p:sldId id="274" r:id="rId16"/>
    <p:sldId id="292" r:id="rId17"/>
    <p:sldId id="315" r:id="rId18"/>
    <p:sldId id="389" r:id="rId19"/>
    <p:sldId id="388" r:id="rId20"/>
    <p:sldId id="390" r:id="rId21"/>
    <p:sldId id="316" r:id="rId22"/>
    <p:sldId id="392" r:id="rId23"/>
    <p:sldId id="391" r:id="rId24"/>
    <p:sldId id="373" r:id="rId25"/>
    <p:sldId id="374" r:id="rId26"/>
    <p:sldId id="394" r:id="rId27"/>
    <p:sldId id="262" r:id="rId28"/>
    <p:sldId id="276" r:id="rId29"/>
    <p:sldId id="319" r:id="rId30"/>
    <p:sldId id="291" r:id="rId31"/>
    <p:sldId id="297" r:id="rId32"/>
    <p:sldId id="286" r:id="rId33"/>
    <p:sldId id="258" r:id="rId34"/>
    <p:sldId id="271" r:id="rId35"/>
    <p:sldId id="309" r:id="rId36"/>
    <p:sldId id="282" r:id="rId37"/>
    <p:sldId id="265" r:id="rId38"/>
    <p:sldId id="288" r:id="rId39"/>
    <p:sldId id="317" r:id="rId40"/>
    <p:sldId id="318" r:id="rId41"/>
    <p:sldId id="395" r:id="rId42"/>
    <p:sldId id="321" r:id="rId43"/>
    <p:sldId id="327" r:id="rId44"/>
    <p:sldId id="326" r:id="rId45"/>
    <p:sldId id="325" r:id="rId46"/>
    <p:sldId id="324" r:id="rId47"/>
    <p:sldId id="323" r:id="rId48"/>
    <p:sldId id="322" r:id="rId49"/>
    <p:sldId id="330" r:id="rId50"/>
    <p:sldId id="329" r:id="rId51"/>
    <p:sldId id="328" r:id="rId52"/>
    <p:sldId id="393" r:id="rId53"/>
    <p:sldId id="397" r:id="rId54"/>
    <p:sldId id="331" r:id="rId55"/>
    <p:sldId id="381" r:id="rId56"/>
    <p:sldId id="375" r:id="rId57"/>
    <p:sldId id="376" r:id="rId58"/>
    <p:sldId id="398" r:id="rId59"/>
    <p:sldId id="281" r:id="rId60"/>
    <p:sldId id="287" r:id="rId61"/>
    <p:sldId id="310" r:id="rId62"/>
    <p:sldId id="295" r:id="rId63"/>
    <p:sldId id="283" r:id="rId64"/>
    <p:sldId id="264" r:id="rId65"/>
    <p:sldId id="294" r:id="rId66"/>
    <p:sldId id="339" r:id="rId67"/>
    <p:sldId id="307" r:id="rId68"/>
    <p:sldId id="284" r:id="rId69"/>
    <p:sldId id="301" r:id="rId70"/>
    <p:sldId id="278" r:id="rId71"/>
    <p:sldId id="300" r:id="rId72"/>
    <p:sldId id="293" r:id="rId73"/>
    <p:sldId id="285" r:id="rId74"/>
    <p:sldId id="333" r:id="rId75"/>
    <p:sldId id="334" r:id="rId76"/>
    <p:sldId id="308" r:id="rId77"/>
    <p:sldId id="335" r:id="rId78"/>
    <p:sldId id="299" r:id="rId79"/>
    <p:sldId id="336" r:id="rId80"/>
    <p:sldId id="340" r:id="rId81"/>
    <p:sldId id="399" r:id="rId82"/>
    <p:sldId id="338" r:id="rId83"/>
    <p:sldId id="341" r:id="rId84"/>
    <p:sldId id="400" r:id="rId85"/>
    <p:sldId id="402" r:id="rId86"/>
    <p:sldId id="401" r:id="rId87"/>
    <p:sldId id="377" r:id="rId88"/>
    <p:sldId id="378" r:id="rId89"/>
    <p:sldId id="260" r:id="rId90"/>
    <p:sldId id="344" r:id="rId91"/>
    <p:sldId id="345" r:id="rId92"/>
    <p:sldId id="346" r:id="rId93"/>
    <p:sldId id="342" r:id="rId94"/>
    <p:sldId id="403" r:id="rId95"/>
    <p:sldId id="405" r:id="rId96"/>
    <p:sldId id="406" r:id="rId97"/>
    <p:sldId id="348" r:id="rId98"/>
    <p:sldId id="379" r:id="rId99"/>
    <p:sldId id="380" r:id="rId100"/>
    <p:sldId id="368" r:id="rId101"/>
    <p:sldId id="370" r:id="rId102"/>
    <p:sldId id="355" r:id="rId103"/>
    <p:sldId id="349" r:id="rId104"/>
    <p:sldId id="280" r:id="rId105"/>
    <p:sldId id="350" r:id="rId106"/>
    <p:sldId id="357" r:id="rId107"/>
    <p:sldId id="360" r:id="rId108"/>
    <p:sldId id="352" r:id="rId109"/>
    <p:sldId id="382" r:id="rId110"/>
    <p:sldId id="351" r:id="rId111"/>
    <p:sldId id="257" r:id="rId112"/>
    <p:sldId id="353" r:id="rId113"/>
    <p:sldId id="363" r:id="rId114"/>
    <p:sldId id="354" r:id="rId115"/>
    <p:sldId id="364" r:id="rId116"/>
    <p:sldId id="358" r:id="rId117"/>
    <p:sldId id="365" r:id="rId118"/>
    <p:sldId id="259" r:id="rId119"/>
    <p:sldId id="266" r:id="rId120"/>
    <p:sldId id="361" r:id="rId121"/>
    <p:sldId id="396" r:id="rId122"/>
    <p:sldId id="366" r:id="rId123"/>
    <p:sldId id="367" r:id="rId124"/>
    <p:sldId id="383" r:id="rId125"/>
    <p:sldId id="415" r:id="rId12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0" autoAdjust="0"/>
    <p:restoredTop sz="94434" autoAdjust="0"/>
  </p:normalViewPr>
  <p:slideViewPr>
    <p:cSldViewPr>
      <p:cViewPr varScale="1">
        <p:scale>
          <a:sx n="68" d="100"/>
          <a:sy n="68" d="100"/>
        </p:scale>
        <p:origin x="6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C773D-9486-4649-A381-12E397B28202}" type="datetimeFigureOut">
              <a:rPr lang="nl-NL" smtClean="0"/>
              <a:t>30-5-2018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83D6C-5080-4009-8686-1E16A74B4B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15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Uitbeelden:  tafelrondje -&gt; ik geef de bal, ik krijg de bal,</a:t>
            </a:r>
            <a:r>
              <a:rPr lang="nl-NL" baseline="0" dirty="0" smtClean="0"/>
              <a:t> ik geef de bal, ik krijg de bal…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3D6C-5080-4009-8686-1E16A74B4BE0}" type="slidenum">
              <a:rPr lang="nl-NL" smtClean="0"/>
              <a:t>71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84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Ik rol de bal naar  …….. (met de groep de</a:t>
            </a:r>
            <a:r>
              <a:rPr lang="nl-NL" baseline="0" dirty="0" smtClean="0"/>
              <a:t> bal laten rollen naar elkaar)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3D6C-5080-4009-8686-1E16A74B4BE0}" type="slidenum">
              <a:rPr lang="nl-NL" smtClean="0"/>
              <a:t>72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32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Sta op en loop naar de deur</a:t>
            </a:r>
            <a:r>
              <a:rPr lang="nl-NL" baseline="0" dirty="0" smtClean="0"/>
              <a:t> en zeg:  ik ga weg, zie jij mij </a:t>
            </a:r>
            <a:r>
              <a:rPr lang="nl-NL" baseline="0" dirty="0" err="1" smtClean="0"/>
              <a:t>wegggaan</a:t>
            </a:r>
            <a:r>
              <a:rPr lang="nl-NL" baseline="0" dirty="0" smtClean="0"/>
              <a:t>? Dag! Ik ga weg.</a:t>
            </a:r>
            <a:br>
              <a:rPr lang="nl-NL" baseline="0" dirty="0" smtClean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3D6C-5080-4009-8686-1E16A74B4BE0}" type="slidenum">
              <a:rPr lang="nl-NL" smtClean="0"/>
              <a:t>73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19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Loop</a:t>
            </a:r>
            <a:r>
              <a:rPr lang="nl-NL" baseline="0" dirty="0" smtClean="0"/>
              <a:t> terug naar de tafel en zeg:  ik kom terug, kom jij ook terug. Stuur steeds kinderen weg en laat ze terugkomen. Herhaal de woorden weggaan en terugkomen (nee, ga niet weg! Kom terug!)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3D6C-5080-4009-8686-1E16A74B4BE0}" type="slidenum">
              <a:rPr lang="nl-NL" smtClean="0"/>
              <a:t>74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75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+ leerling: uit laten</a:t>
            </a:r>
            <a:r>
              <a:rPr lang="nl-NL" baseline="0" dirty="0" smtClean="0"/>
              <a:t> beelden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3D6C-5080-4009-8686-1E16A74B4BE0}" type="slidenum">
              <a:rPr lang="nl-NL" smtClean="0"/>
              <a:t>86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343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+ leerling: welk</a:t>
            </a:r>
            <a:r>
              <a:rPr lang="nl-NL" baseline="0" dirty="0" smtClean="0"/>
              <a:t> speelgoed zie je op de plaat?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3D6C-5080-4009-8686-1E16A74B4BE0}" type="slidenum">
              <a:rPr lang="nl-NL" smtClean="0"/>
              <a:t>102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79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+ leerling:  kun jij een zin maken?  Ik speel met ….. (de pop, de trein, de blokken, de bal, het meisje…..)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3D6C-5080-4009-8686-1E16A74B4BE0}" type="slidenum">
              <a:rPr lang="nl-NL" smtClean="0"/>
              <a:t>109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167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sz="1200" dirty="0" smtClean="0"/>
              <a:t>Alle leerlingen krijgen een kaartje.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sz="1200" dirty="0" smtClean="0"/>
              <a:t>Iedere leerling zoekt een partner.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sz="1200" dirty="0" smtClean="0"/>
              <a:t>A stelt de vraag, B antwoordt.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sz="1200" dirty="0" smtClean="0"/>
              <a:t>A coacht of prijst.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sz="1200" dirty="0" smtClean="0"/>
              <a:t>B stelt de vraag, A antwoordt.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sz="1200" dirty="0" smtClean="0"/>
              <a:t>B coacht of prijst.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sz="1200" dirty="0" smtClean="0"/>
              <a:t>Ruil de kaartjes.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sz="1200" dirty="0" smtClean="0"/>
              <a:t>Maak een ander koppel en herhaal stap 1 t/m 8.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3D6C-5080-4009-8686-1E16A74B4BE0}" type="slidenum">
              <a:rPr lang="nl-NL" smtClean="0"/>
              <a:t>124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05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33A2B-C6CF-40C1-8EF0-A6AE468C0C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C0667-9F3D-45AC-84CA-7CD4F555EC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03D21-0382-4E2A-A831-BB305D0421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20648-B25E-4A8D-9DAA-51E7C74E47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8B49F-F285-406F-A83A-DE9A920424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C053C-5B55-4EC8-BE35-986EA578D6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FB29-BA39-4D40-B1D0-C799AF9A9B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098D2-9F32-4864-883D-9FF3383A12F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FAB85-C146-41B3-9D18-FB1E8431F7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FC520-25AE-43EF-A1A3-350557D8E6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BFD68-1169-49D0-A286-89E6423345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6DA24F-7733-48FD-97B3-42588E2FBB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solidFill>
                  <a:schemeClr val="tx1"/>
                </a:solidFill>
              </a:rPr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4000" b="1" smtClean="0"/>
              <a:t>Cursus 1 – Module 5</a:t>
            </a:r>
          </a:p>
          <a:p>
            <a:pPr eaLnBrk="1" hangingPunct="1">
              <a:lnSpc>
                <a:spcPct val="80000"/>
              </a:lnSpc>
            </a:pPr>
            <a:endParaRPr lang="nl-NL" sz="4000" b="1" smtClean="0"/>
          </a:p>
          <a:p>
            <a:pPr eaLnBrk="1" hangingPunct="1">
              <a:lnSpc>
                <a:spcPct val="80000"/>
              </a:lnSpc>
            </a:pPr>
            <a:r>
              <a:rPr lang="nl-NL" sz="3600" smtClean="0"/>
              <a:t>Dag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                      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3076" name="Picture 4" descr="berg z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459788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43213" y="6021388"/>
            <a:ext cx="338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berg (de hoop)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rot="16200000" flipV="1">
            <a:off x="2699544" y="4798219"/>
            <a:ext cx="2592387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Klankoefening /eu/</a:t>
            </a:r>
          </a:p>
        </p:txBody>
      </p:sp>
      <p:sp>
        <p:nvSpPr>
          <p:cNvPr id="952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mtClean="0"/>
              <a:t>neus</a:t>
            </a:r>
          </a:p>
          <a:p>
            <a:pPr eaLnBrk="1" hangingPunct="1">
              <a:buFontTx/>
              <a:buNone/>
            </a:pPr>
            <a:r>
              <a:rPr lang="nl-NL" smtClean="0"/>
              <a:t>reus</a:t>
            </a:r>
          </a:p>
          <a:p>
            <a:pPr eaLnBrk="1" hangingPunct="1">
              <a:buFontTx/>
              <a:buNone/>
            </a:pPr>
            <a:r>
              <a:rPr lang="nl-NL" smtClean="0"/>
              <a:t>reuk</a:t>
            </a:r>
          </a:p>
          <a:p>
            <a:pPr eaLnBrk="1" hangingPunct="1">
              <a:buFontTx/>
              <a:buNone/>
            </a:pPr>
            <a:r>
              <a:rPr lang="nl-NL" smtClean="0"/>
              <a:t>teun</a:t>
            </a:r>
          </a:p>
          <a:p>
            <a:pPr eaLnBrk="1" hangingPunct="1">
              <a:buFontTx/>
              <a:buNone/>
            </a:pPr>
            <a:r>
              <a:rPr lang="nl-NL" smtClean="0"/>
              <a:t>zeug</a:t>
            </a:r>
          </a:p>
          <a:p>
            <a:pPr eaLnBrk="1" hangingPunct="1">
              <a:buFontTx/>
              <a:buNone/>
            </a:pPr>
            <a:r>
              <a:rPr lang="nl-NL" smtClean="0"/>
              <a:t>neut</a:t>
            </a:r>
          </a:p>
          <a:p>
            <a:pPr eaLnBrk="1" hangingPunct="1">
              <a:buFontTx/>
              <a:buNone/>
            </a:pP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klankversje</a:t>
            </a:r>
          </a:p>
        </p:txBody>
      </p:sp>
      <p:sp>
        <p:nvSpPr>
          <p:cNvPr id="962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mtClean="0"/>
              <a:t>mijn neus</a:t>
            </a:r>
          </a:p>
          <a:p>
            <a:pPr eaLnBrk="1" hangingPunct="1">
              <a:buFontTx/>
              <a:buNone/>
            </a:pPr>
            <a:r>
              <a:rPr lang="nl-NL" smtClean="0"/>
              <a:t>jouw neus</a:t>
            </a:r>
          </a:p>
          <a:p>
            <a:pPr eaLnBrk="1" hangingPunct="1">
              <a:buFontTx/>
              <a:buNone/>
            </a:pPr>
            <a:r>
              <a:rPr lang="nl-NL" smtClean="0"/>
              <a:t>boterneus</a:t>
            </a:r>
          </a:p>
          <a:p>
            <a:pPr eaLnBrk="1" hangingPunct="1">
              <a:buFontTx/>
              <a:buNone/>
            </a:pPr>
            <a:r>
              <a:rPr lang="nl-NL" smtClean="0"/>
              <a:t>snoepneus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81924" name="Picture 4" descr="houten_speelgo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0"/>
            <a:ext cx="7812087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speelgoed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74756" name="Picture 4" descr="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651500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92164" name="Picture 4" descr="voetbal-kleurplaat-voet-ster-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388350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voetballen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barbiepop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42" y="846138"/>
            <a:ext cx="4801716" cy="4801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83972" name="Picture 4" descr="spelletj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667625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spelletje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77828" name="Picture 4" descr="Witte%20poes%20geen%20alb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42132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poes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78852" name="Picture 4" descr="jaggets%20shashimi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930775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11960" y="6018213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dirty="0"/>
              <a:t>de pop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30723" name="Tijdelijke aanduiding voor inhoud 3" descr="1B-Spel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0"/>
            <a:ext cx="7540625" cy="5516563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67944" y="60212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dirty="0"/>
              <a:t>spelen</a:t>
            </a:r>
          </a:p>
        </p:txBody>
      </p:sp>
    </p:spTree>
    <p:extLst>
      <p:ext uri="{BB962C8B-B14F-4D97-AF65-F5344CB8AC3E}">
        <p14:creationId xmlns:p14="http://schemas.microsoft.com/office/powerpoint/2010/main" val="6005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9220" name="Picture 4" descr="Zee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8027988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zee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76804" name="Picture 4" descr="webknikk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434975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knikkers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86020" name="Picture 4" descr="irenne%20knikke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76103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knikkeren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79876" name="Picture 4" descr="puzz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60863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puzzel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880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88068" name="Afbeelding 3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78961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67944" y="6046787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dirty="0"/>
              <a:t>puzzelen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80900" name="Picture 4" descr="k2-eco-skates-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8835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00113" y="5915025"/>
            <a:ext cx="69834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dirty="0"/>
              <a:t>de rolschaats / de skates / de skeelers</a:t>
            </a:r>
          </a:p>
        </p:txBody>
      </p:sp>
      <p:cxnSp>
        <p:nvCxnSpPr>
          <p:cNvPr id="9" name="Rechte verbindingslijn met pijl 8"/>
          <p:cNvCxnSpPr>
            <a:stCxn id="7" idx="0"/>
          </p:cNvCxnSpPr>
          <p:nvPr/>
        </p:nvCxnSpPr>
        <p:spPr>
          <a:xfrm flipH="1" flipV="1">
            <a:off x="4356101" y="4402139"/>
            <a:ext cx="35718" cy="1512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89091" name="Tijdelijke aanduiding voor inhoud 3" descr="kt-CI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0"/>
            <a:ext cx="5616575" cy="5616575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rolschaatsen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82948" name="Picture 4" descr="digitaal%20springto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5235575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48038" y="6075363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springtouw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91139" name="Tijdelijke aanduiding voor inhoud 3" descr="touwtje-springe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0"/>
            <a:ext cx="4811713" cy="5011738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16238" y="6022975"/>
            <a:ext cx="417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touwtje springen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90116" name="Picture 4" descr="img0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7594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31840" y="6093043"/>
            <a:ext cx="403202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verstoppertje spelen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84996" name="Picture 4" descr="nl-kleurplaat-kleurplaten-foto-hinkelen-p9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4283075" cy="60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hinkelen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10244" name="Picture 4" descr="z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7245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zon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870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87044" name="Afbeelding 3" descr="vloertegels-legg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0786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neerleggen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rgbClr val="993300"/>
                </a:solidFill>
              </a:rPr>
              <a:t>wat</a:t>
            </a:r>
            <a:r>
              <a:rPr lang="nl-NL" sz="3600" dirty="0" smtClean="0"/>
              <a:t> + </a:t>
            </a:r>
            <a:r>
              <a:rPr lang="nl-NL" sz="3600" dirty="0" smtClean="0">
                <a:solidFill>
                  <a:srgbClr val="FF0000"/>
                </a:solidFill>
              </a:rPr>
              <a:t>doet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 smtClean="0"/>
              <a:t>WAT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solidFill>
            <a:srgbClr val="9933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de knikkers </a:t>
            </a:r>
          </a:p>
          <a:p>
            <a:r>
              <a:rPr lang="nl-NL" dirty="0" smtClean="0"/>
              <a:t>de pop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het</a:t>
            </a:r>
            <a:r>
              <a:rPr lang="nl-NL" dirty="0" smtClean="0"/>
              <a:t> springtouw </a:t>
            </a:r>
          </a:p>
          <a:p>
            <a:r>
              <a:rPr lang="nl-NL" dirty="0" smtClean="0"/>
              <a:t>de beer </a:t>
            </a:r>
          </a:p>
          <a:p>
            <a:r>
              <a:rPr lang="nl-NL" dirty="0" smtClean="0"/>
              <a:t>de rolschaats </a:t>
            </a:r>
            <a:endParaRPr lang="nl-NL" dirty="0"/>
          </a:p>
          <a:p>
            <a:r>
              <a:rPr lang="nl-NL" dirty="0" smtClean="0"/>
              <a:t>de puzzel </a:t>
            </a:r>
            <a:endParaRPr lang="nl-NL" dirty="0"/>
          </a:p>
          <a:p>
            <a:r>
              <a:rPr lang="nl-NL" dirty="0" smtClean="0"/>
              <a:t>de bal 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NL" dirty="0" smtClean="0"/>
              <a:t>DOET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/>
              <a:t>k</a:t>
            </a:r>
            <a:r>
              <a:rPr lang="nl-NL" dirty="0" smtClean="0"/>
              <a:t>nikkeren</a:t>
            </a:r>
          </a:p>
          <a:p>
            <a:r>
              <a:rPr lang="nl-NL" dirty="0"/>
              <a:t>s</a:t>
            </a:r>
            <a:r>
              <a:rPr lang="nl-NL" dirty="0" smtClean="0"/>
              <a:t>pelen</a:t>
            </a:r>
          </a:p>
          <a:p>
            <a:r>
              <a:rPr lang="nl-NL" dirty="0"/>
              <a:t>touwtje </a:t>
            </a:r>
            <a:r>
              <a:rPr lang="nl-NL" dirty="0" smtClean="0"/>
              <a:t>springen</a:t>
            </a:r>
          </a:p>
          <a:p>
            <a:r>
              <a:rPr lang="nl-NL" dirty="0"/>
              <a:t>s</a:t>
            </a:r>
            <a:r>
              <a:rPr lang="nl-NL" dirty="0" smtClean="0"/>
              <a:t>pelen</a:t>
            </a:r>
          </a:p>
          <a:p>
            <a:r>
              <a:rPr lang="nl-NL" dirty="0"/>
              <a:t>r</a:t>
            </a:r>
            <a:r>
              <a:rPr lang="nl-NL" dirty="0" smtClean="0"/>
              <a:t>olschaatsen</a:t>
            </a:r>
          </a:p>
          <a:p>
            <a:r>
              <a:rPr lang="nl-NL" dirty="0"/>
              <a:t>p</a:t>
            </a:r>
            <a:r>
              <a:rPr lang="nl-NL" dirty="0" smtClean="0"/>
              <a:t>uzzelen</a:t>
            </a:r>
          </a:p>
          <a:p>
            <a:r>
              <a:rPr lang="nl-NL" dirty="0"/>
              <a:t>voetballen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07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zullen we gaan … ?</a:t>
            </a:r>
          </a:p>
        </p:txBody>
      </p:sp>
      <p:sp>
        <p:nvSpPr>
          <p:cNvPr id="931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/>
              <a:t>v</a:t>
            </a:r>
            <a:r>
              <a:rPr lang="nl-NL" dirty="0" smtClean="0"/>
              <a:t>oetballen</a:t>
            </a:r>
          </a:p>
          <a:p>
            <a:pPr eaLnBrk="1" hangingPunct="1"/>
            <a:r>
              <a:rPr lang="nl-NL" dirty="0"/>
              <a:t>k</a:t>
            </a:r>
            <a:r>
              <a:rPr lang="nl-NL" dirty="0" smtClean="0"/>
              <a:t>nikkeren</a:t>
            </a:r>
          </a:p>
          <a:p>
            <a:pPr eaLnBrk="1" hangingPunct="1"/>
            <a:r>
              <a:rPr lang="nl-NL" dirty="0"/>
              <a:t>p</a:t>
            </a:r>
            <a:r>
              <a:rPr lang="nl-NL" dirty="0" smtClean="0"/>
              <a:t>uzzelen</a:t>
            </a:r>
          </a:p>
          <a:p>
            <a:pPr eaLnBrk="1" hangingPunct="1"/>
            <a:r>
              <a:rPr lang="nl-NL" dirty="0"/>
              <a:t>t</a:t>
            </a:r>
            <a:r>
              <a:rPr lang="nl-NL" dirty="0" smtClean="0"/>
              <a:t>ouwtje springen</a:t>
            </a:r>
          </a:p>
          <a:p>
            <a:pPr eaLnBrk="1" hangingPunct="1"/>
            <a:r>
              <a:rPr lang="nl-NL" dirty="0"/>
              <a:t>v</a:t>
            </a:r>
            <a:r>
              <a:rPr lang="nl-NL" dirty="0" smtClean="0"/>
              <a:t>erstoppertje spelen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heb je zin om te ….?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nl-NL" kern="0" dirty="0"/>
              <a:t>v</a:t>
            </a:r>
            <a:r>
              <a:rPr lang="nl-NL" kern="0" dirty="0" smtClean="0"/>
              <a:t>oetballen</a:t>
            </a:r>
          </a:p>
          <a:p>
            <a:pPr eaLnBrk="1" hangingPunct="1"/>
            <a:r>
              <a:rPr lang="nl-NL" kern="0" dirty="0"/>
              <a:t>k</a:t>
            </a:r>
            <a:r>
              <a:rPr lang="nl-NL" kern="0" dirty="0" smtClean="0"/>
              <a:t>nikkeren</a:t>
            </a:r>
          </a:p>
          <a:p>
            <a:pPr eaLnBrk="1" hangingPunct="1"/>
            <a:r>
              <a:rPr lang="nl-NL" kern="0" dirty="0"/>
              <a:t>p</a:t>
            </a:r>
            <a:r>
              <a:rPr lang="nl-NL" kern="0" dirty="0" smtClean="0"/>
              <a:t>uzzelen</a:t>
            </a:r>
          </a:p>
          <a:p>
            <a:pPr eaLnBrk="1" hangingPunct="1"/>
            <a:r>
              <a:rPr lang="nl-NL" kern="0" dirty="0"/>
              <a:t>t</a:t>
            </a:r>
            <a:r>
              <a:rPr lang="nl-NL" kern="0" dirty="0" smtClean="0"/>
              <a:t>ouwtje springen</a:t>
            </a:r>
          </a:p>
          <a:p>
            <a:pPr eaLnBrk="1" hangingPunct="1"/>
            <a:r>
              <a:rPr lang="nl-NL" kern="0" dirty="0"/>
              <a:t>v</a:t>
            </a:r>
            <a:r>
              <a:rPr lang="nl-NL" kern="0" dirty="0" smtClean="0"/>
              <a:t>erstoppertje spelen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Mix en ruil</a:t>
            </a:r>
            <a:endParaRPr lang="nl-NL" dirty="0"/>
          </a:p>
        </p:txBody>
      </p:sp>
      <p:pic>
        <p:nvPicPr>
          <p:cNvPr id="4" name="Picture 10" descr="mix en kopp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564904"/>
            <a:ext cx="2466975" cy="3095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sz="2400" dirty="0" smtClean="0"/>
              <a:t>Pak een kaartje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sz="2400" dirty="0" smtClean="0"/>
              <a:t>Stel de vraag:</a:t>
            </a:r>
            <a:br>
              <a:rPr lang="nl-NL" altLang="nl-NL" sz="2400" dirty="0" smtClean="0"/>
            </a:br>
            <a:r>
              <a:rPr lang="nl-NL" altLang="nl-NL" sz="2400" dirty="0" smtClean="0"/>
              <a:t>“zullen we gaan ……”</a:t>
            </a:r>
            <a:br>
              <a:rPr lang="nl-NL" altLang="nl-NL" sz="2400" dirty="0" smtClean="0"/>
            </a:br>
            <a:r>
              <a:rPr lang="nl-NL" altLang="nl-NL" sz="2400" dirty="0" smtClean="0"/>
              <a:t>“heb je zin om te ……”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sz="2400" dirty="0" smtClean="0"/>
              <a:t>Ruil de kaartjes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altLang="nl-NL" sz="2400" dirty="0" smtClean="0"/>
              <a:t>Zoek een nieuw maatje</a:t>
            </a:r>
          </a:p>
        </p:txBody>
      </p:sp>
    </p:spTree>
    <p:extLst>
      <p:ext uri="{BB962C8B-B14F-4D97-AF65-F5344CB8AC3E}">
        <p14:creationId xmlns:p14="http://schemas.microsoft.com/office/powerpoint/2010/main" val="39950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Het</a:t>
            </a:r>
            <a:r>
              <a:rPr lang="nl-NL" dirty="0" smtClean="0"/>
              <a:t> - 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Pak de </a:t>
            </a:r>
            <a:r>
              <a:rPr lang="nl-NL" dirty="0" smtClean="0">
                <a:solidFill>
                  <a:srgbClr val="FF0000"/>
                </a:solidFill>
              </a:rPr>
              <a:t>HET</a:t>
            </a:r>
            <a:r>
              <a:rPr lang="nl-NL" dirty="0" smtClean="0"/>
              <a:t>- doos en een rood blad</a:t>
            </a:r>
          </a:p>
          <a:p>
            <a:r>
              <a:rPr lang="nl-NL" dirty="0" smtClean="0"/>
              <a:t>Herhaal alle het woorden uit de doos</a:t>
            </a:r>
          </a:p>
          <a:p>
            <a:r>
              <a:rPr lang="nl-NL" dirty="0" smtClean="0"/>
              <a:t>Schrijf het woord</a:t>
            </a:r>
            <a:r>
              <a:rPr lang="nl-NL" smtClean="0"/>
              <a:t>: vrije tijd </a:t>
            </a:r>
            <a:r>
              <a:rPr lang="nl-NL" dirty="0" smtClean="0"/>
              <a:t>op het blad</a:t>
            </a:r>
          </a:p>
          <a:p>
            <a:r>
              <a:rPr lang="nl-NL" dirty="0" smtClean="0"/>
              <a:t>Laat de kinderen alle </a:t>
            </a:r>
            <a:r>
              <a:rPr lang="nl-NL" dirty="0" smtClean="0">
                <a:solidFill>
                  <a:srgbClr val="FF0000"/>
                </a:solidFill>
              </a:rPr>
              <a:t>het</a:t>
            </a:r>
            <a:r>
              <a:rPr lang="nl-NL" dirty="0" smtClean="0"/>
              <a:t>- woorden opplakken  en kleuren in hun woordenboek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2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   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11268" name="Picture 4" descr="schep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011863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scheppen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12292" name="Picture 4" descr="ho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551613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35375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horen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13316" name="Picture 4" descr="ópgaande z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7164387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ochtend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   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14340" name="Picture 4" descr="1739536669_1999999879_str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669212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middag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</a:t>
            </a:r>
          </a:p>
        </p:txBody>
      </p:sp>
      <p:pic>
        <p:nvPicPr>
          <p:cNvPr id="15363" name="Tijdelijke aanduiding voor inhoud 3" descr="moe-t11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0"/>
            <a:ext cx="3205163" cy="4525963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55875" y="6021388"/>
            <a:ext cx="504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zin hebben / geen zin hebben</a:t>
            </a:r>
          </a:p>
        </p:txBody>
      </p:sp>
      <p:cxnSp>
        <p:nvCxnSpPr>
          <p:cNvPr id="7" name="Rechte verbindingslijn met pijl 6"/>
          <p:cNvCxnSpPr>
            <a:stCxn id="5" idx="0"/>
          </p:cNvCxnSpPr>
          <p:nvPr/>
        </p:nvCxnSpPr>
        <p:spPr>
          <a:xfrm flipH="1" flipV="1">
            <a:off x="4500563" y="4149725"/>
            <a:ext cx="574675" cy="1871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 smtClean="0"/>
              <a:t> een dagje naar het strand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Het verhaal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6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/>
              <a:t>Mix&amp;Ruil</a:t>
            </a:r>
            <a:r>
              <a:rPr lang="nl-NL" dirty="0" smtClean="0"/>
              <a:t> (schoudermaatjes)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sz="1800" dirty="0" smtClean="0"/>
              <a:t>(laat de kaartjes van werkblad 1.5.1 uitknippen)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2800" dirty="0" smtClean="0"/>
              <a:t>Noem telkens 1 woord van een plaatje. De kinderen geven tegelijk het juiste plaatje aan hun buurman rechts van hun. </a:t>
            </a:r>
            <a:br>
              <a:rPr lang="nl-NL" sz="2800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solidFill>
                  <a:srgbClr val="7030A0"/>
                </a:solidFill>
              </a:rPr>
              <a:t>“geef het kaartje van de zon aan je buurman”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5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je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dirty="0" smtClean="0">
                <a:solidFill>
                  <a:srgbClr val="FF0000"/>
                </a:solidFill>
              </a:rPr>
              <a:t>et</a:t>
            </a:r>
            <a:r>
              <a:rPr lang="nl-NL" dirty="0" smtClean="0"/>
              <a:t> strand</a:t>
            </a:r>
          </a:p>
          <a:p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dirty="0" smtClean="0">
                <a:solidFill>
                  <a:srgbClr val="FF0000"/>
                </a:solidFill>
              </a:rPr>
              <a:t>et</a:t>
            </a:r>
            <a:r>
              <a:rPr lang="nl-NL" dirty="0" smtClean="0"/>
              <a:t> zand</a:t>
            </a:r>
          </a:p>
          <a:p>
            <a:r>
              <a:rPr lang="nl-NL" dirty="0" smtClean="0"/>
              <a:t>Klank: </a:t>
            </a:r>
            <a:r>
              <a:rPr lang="nl-NL" i="1" dirty="0" err="1" smtClean="0">
                <a:solidFill>
                  <a:srgbClr val="FF0000"/>
                </a:solidFill>
              </a:rPr>
              <a:t>eu</a:t>
            </a:r>
            <a:endParaRPr lang="nl-NL" i="1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verhaal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68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 je geleerd?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maak een tekening en laat het zien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92896"/>
            <a:ext cx="5751363" cy="40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Dag 2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Weet je nog?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dirty="0" smtClean="0">
                <a:solidFill>
                  <a:srgbClr val="FF0000"/>
                </a:solidFill>
              </a:rPr>
              <a:t>et</a:t>
            </a:r>
            <a:r>
              <a:rPr lang="nl-NL" dirty="0" smtClean="0"/>
              <a:t> strand</a:t>
            </a:r>
          </a:p>
          <a:p>
            <a:r>
              <a:rPr lang="nl-NL" dirty="0"/>
              <a:t>d</a:t>
            </a:r>
            <a:r>
              <a:rPr lang="nl-NL" dirty="0" smtClean="0"/>
              <a:t>e buurman</a:t>
            </a:r>
          </a:p>
          <a:p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dirty="0" smtClean="0">
                <a:solidFill>
                  <a:srgbClr val="FF0000"/>
                </a:solidFill>
              </a:rPr>
              <a:t>et</a:t>
            </a:r>
            <a:r>
              <a:rPr lang="nl-NL" dirty="0" smtClean="0"/>
              <a:t> zand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068960"/>
            <a:ext cx="4932040" cy="351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66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 smtClean="0"/>
              <a:t>Weet je nog? 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Het verhaal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2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Klankoefening /eu/</a:t>
            </a:r>
          </a:p>
        </p:txBody>
      </p:sp>
      <p:sp>
        <p:nvSpPr>
          <p:cNvPr id="952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mtClean="0"/>
              <a:t>neus</a:t>
            </a:r>
          </a:p>
          <a:p>
            <a:pPr eaLnBrk="1" hangingPunct="1">
              <a:buFontTx/>
              <a:buNone/>
            </a:pPr>
            <a:r>
              <a:rPr lang="nl-NL" smtClean="0"/>
              <a:t>reus</a:t>
            </a:r>
          </a:p>
          <a:p>
            <a:pPr eaLnBrk="1" hangingPunct="1">
              <a:buFontTx/>
              <a:buNone/>
            </a:pPr>
            <a:r>
              <a:rPr lang="nl-NL" smtClean="0"/>
              <a:t>reuk</a:t>
            </a:r>
          </a:p>
          <a:p>
            <a:pPr eaLnBrk="1" hangingPunct="1">
              <a:buFontTx/>
              <a:buNone/>
            </a:pPr>
            <a:r>
              <a:rPr lang="nl-NL" smtClean="0"/>
              <a:t>teun</a:t>
            </a:r>
          </a:p>
          <a:p>
            <a:pPr eaLnBrk="1" hangingPunct="1">
              <a:buFontTx/>
              <a:buNone/>
            </a:pPr>
            <a:r>
              <a:rPr lang="nl-NL" smtClean="0"/>
              <a:t>zeug</a:t>
            </a:r>
          </a:p>
          <a:p>
            <a:pPr eaLnBrk="1" hangingPunct="1">
              <a:buFontTx/>
              <a:buNone/>
            </a:pPr>
            <a:r>
              <a:rPr lang="nl-NL" smtClean="0"/>
              <a:t>neut</a:t>
            </a:r>
          </a:p>
          <a:p>
            <a:pPr eaLnBrk="1" hangingPunct="1">
              <a:buFontTx/>
              <a:buNone/>
            </a:pP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klankversje</a:t>
            </a:r>
          </a:p>
        </p:txBody>
      </p:sp>
      <p:sp>
        <p:nvSpPr>
          <p:cNvPr id="962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mtClean="0"/>
              <a:t>mijn neus</a:t>
            </a:r>
          </a:p>
          <a:p>
            <a:pPr eaLnBrk="1" hangingPunct="1">
              <a:buFontTx/>
              <a:buNone/>
            </a:pPr>
            <a:r>
              <a:rPr lang="nl-NL" smtClean="0"/>
              <a:t>jouw neus</a:t>
            </a:r>
          </a:p>
          <a:p>
            <a:pPr eaLnBrk="1" hangingPunct="1">
              <a:buFontTx/>
              <a:buNone/>
            </a:pPr>
            <a:r>
              <a:rPr lang="nl-NL" smtClean="0"/>
              <a:t>boterneus</a:t>
            </a:r>
          </a:p>
          <a:p>
            <a:pPr eaLnBrk="1" hangingPunct="1">
              <a:buFontTx/>
              <a:buNone/>
            </a:pPr>
            <a:r>
              <a:rPr lang="nl-NL" smtClean="0"/>
              <a:t>snoepneus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je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dirty="0" smtClean="0">
                <a:solidFill>
                  <a:srgbClr val="FF0000"/>
                </a:solidFill>
              </a:rPr>
              <a:t>et</a:t>
            </a:r>
            <a:r>
              <a:rPr lang="nl-NL" dirty="0" smtClean="0"/>
              <a:t> speelgoed</a:t>
            </a:r>
          </a:p>
          <a:p>
            <a:r>
              <a:rPr lang="nl-NL" dirty="0"/>
              <a:t>r</a:t>
            </a:r>
            <a:r>
              <a:rPr lang="nl-NL" dirty="0" smtClean="0"/>
              <a:t>angtelwoorden: </a:t>
            </a:r>
            <a:r>
              <a:rPr lang="nl-NL" dirty="0" err="1" smtClean="0"/>
              <a:t>eerste,tweede,derde</a:t>
            </a:r>
            <a:endParaRPr lang="nl-NL" dirty="0" smtClean="0"/>
          </a:p>
          <a:p>
            <a:r>
              <a:rPr lang="nl-NL" dirty="0"/>
              <a:t>s</a:t>
            </a:r>
            <a:r>
              <a:rPr lang="nl-NL" dirty="0" smtClean="0"/>
              <a:t>pelen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28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3556" name="Picture 4" descr="houten_speelgo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812087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1560" y="6021388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 smtClean="0"/>
              <a:t>Woord van de dag:           </a:t>
            </a:r>
            <a:r>
              <a:rPr lang="nl-NL" sz="2800" dirty="0" smtClean="0">
                <a:solidFill>
                  <a:srgbClr val="FF0000"/>
                </a:solidFill>
              </a:rPr>
              <a:t>het</a:t>
            </a:r>
            <a:r>
              <a:rPr lang="nl-NL" sz="2800" dirty="0" smtClean="0"/>
              <a:t> </a:t>
            </a:r>
            <a:r>
              <a:rPr lang="nl-NL" sz="2800" dirty="0"/>
              <a:t>speelgoed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4580" name="Picture 4" descr="Speelgo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7380288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1650" y="6046787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dirty="0"/>
              <a:t>de speelgoedwinkel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    </a:t>
            </a:r>
          </a:p>
        </p:txBody>
      </p:sp>
      <p:pic>
        <p:nvPicPr>
          <p:cNvPr id="30723" name="Tijdelijke aanduiding voor inhoud 3" descr="1B-Spel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0"/>
            <a:ext cx="7540625" cy="5516563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spelen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                          </a:t>
            </a:r>
          </a:p>
        </p:txBody>
      </p:sp>
      <p:pic>
        <p:nvPicPr>
          <p:cNvPr id="7171" name="Picture 4" descr="overzicht%20strand%20en%20helmg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885112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84200"/>
          </a:xfrm>
          <a:noFill/>
        </p:spPr>
        <p:txBody>
          <a:bodyPr>
            <a:spAutoFit/>
          </a:bodyPr>
          <a:lstStyle/>
          <a:p>
            <a:pPr eaLnBrk="1" hangingPunct="1"/>
            <a:endParaRPr lang="nl-NL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43608" y="6021388"/>
            <a:ext cx="7488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 smtClean="0"/>
              <a:t>Woord van de dag:       </a:t>
            </a:r>
            <a:r>
              <a:rPr lang="nl-NL" sz="2800" dirty="0" smtClean="0">
                <a:solidFill>
                  <a:srgbClr val="FF0000"/>
                </a:solidFill>
              </a:rPr>
              <a:t>het</a:t>
            </a:r>
            <a:r>
              <a:rPr lang="nl-NL" sz="2800" dirty="0" smtClean="0"/>
              <a:t> </a:t>
            </a:r>
            <a:r>
              <a:rPr lang="nl-NL" sz="2800" dirty="0"/>
              <a:t>strand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17412" name="Picture 4" descr="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651500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44726" y="5830977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dirty="0"/>
              <a:t>de barbiepop</a:t>
            </a:r>
          </a:p>
        </p:txBody>
      </p:sp>
      <p:pic>
        <p:nvPicPr>
          <p:cNvPr id="1026" name="Picture 2" descr="Afbeeldingsresultaat voor barb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381642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19460" name="Picture 4" descr="webknikk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434975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knikkers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  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0484" name="Picture 4" descr="jaggets%20shashimi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930775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23928" y="6018213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dirty="0"/>
              <a:t>de pop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1508" name="Picture 4" descr="puzz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60863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puzzel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2532" name="Picture 4" descr="k2-eco-skates-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8835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03648" y="6046787"/>
            <a:ext cx="691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dirty="0"/>
              <a:t>de rolschaats / de skates / de skeelers</a:t>
            </a:r>
          </a:p>
        </p:txBody>
      </p:sp>
      <p:cxnSp>
        <p:nvCxnSpPr>
          <p:cNvPr id="9" name="Rechte verbindingslijn met pijl 8"/>
          <p:cNvCxnSpPr>
            <a:stCxn id="7" idx="0"/>
          </p:cNvCxnSpPr>
          <p:nvPr/>
        </p:nvCxnSpPr>
        <p:spPr>
          <a:xfrm flipH="1" flipV="1">
            <a:off x="4211935" y="4533899"/>
            <a:ext cx="647700" cy="1512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5604" name="Picture 4" descr="spelletj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667625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spelletje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   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6628" name="Picture 4" descr="digitaal%20springto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5235575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springtouw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7652" name="Picture 4" descr="zwa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4059238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zwaard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8675" name="Tijdelijke aanduiding voor inhoud 3" descr="komen-11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404813"/>
            <a:ext cx="3206750" cy="4525962"/>
          </a:xfr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komen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Klankoefening /</a:t>
            </a:r>
            <a:r>
              <a:rPr lang="nl-NL" dirty="0" err="1" smtClean="0">
                <a:solidFill>
                  <a:srgbClr val="FF0000"/>
                </a:solidFill>
              </a:rPr>
              <a:t>eu</a:t>
            </a:r>
            <a:r>
              <a:rPr lang="nl-NL" dirty="0" smtClean="0"/>
              <a:t>/</a:t>
            </a:r>
          </a:p>
        </p:txBody>
      </p:sp>
      <p:sp>
        <p:nvSpPr>
          <p:cNvPr id="952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mtClean="0"/>
              <a:t>neus</a:t>
            </a:r>
          </a:p>
          <a:p>
            <a:pPr eaLnBrk="1" hangingPunct="1">
              <a:buFontTx/>
              <a:buNone/>
            </a:pPr>
            <a:r>
              <a:rPr lang="nl-NL" smtClean="0"/>
              <a:t>reus</a:t>
            </a:r>
          </a:p>
          <a:p>
            <a:pPr eaLnBrk="1" hangingPunct="1">
              <a:buFontTx/>
              <a:buNone/>
            </a:pPr>
            <a:r>
              <a:rPr lang="nl-NL" smtClean="0"/>
              <a:t>reuk</a:t>
            </a:r>
          </a:p>
          <a:p>
            <a:pPr eaLnBrk="1" hangingPunct="1">
              <a:buFontTx/>
              <a:buNone/>
            </a:pPr>
            <a:r>
              <a:rPr lang="nl-NL" smtClean="0"/>
              <a:t>teun</a:t>
            </a:r>
          </a:p>
          <a:p>
            <a:pPr eaLnBrk="1" hangingPunct="1">
              <a:buFontTx/>
              <a:buNone/>
            </a:pPr>
            <a:r>
              <a:rPr lang="nl-NL" smtClean="0"/>
              <a:t>zeug</a:t>
            </a:r>
          </a:p>
          <a:p>
            <a:pPr eaLnBrk="1" hangingPunct="1">
              <a:buFontTx/>
              <a:buNone/>
            </a:pPr>
            <a:r>
              <a:rPr lang="nl-NL" smtClean="0"/>
              <a:t>neut</a:t>
            </a:r>
          </a:p>
          <a:p>
            <a:pPr eaLnBrk="1" hangingPunct="1">
              <a:buFontTx/>
              <a:buNone/>
            </a:pPr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8185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     </a:t>
            </a:r>
          </a:p>
        </p:txBody>
      </p:sp>
      <p:pic>
        <p:nvPicPr>
          <p:cNvPr id="29699" name="Tijdelijke aanduiding voor inhoud 3" descr="vloertegels-leg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0"/>
            <a:ext cx="6213475" cy="4148138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neerleggen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rgbClr val="993300"/>
                </a:solidFill>
              </a:rPr>
              <a:t>wat</a:t>
            </a:r>
            <a:r>
              <a:rPr lang="nl-NL" sz="3600" dirty="0" smtClean="0"/>
              <a:t> + </a:t>
            </a:r>
            <a:r>
              <a:rPr lang="nl-NL" sz="3600" dirty="0" smtClean="0">
                <a:solidFill>
                  <a:srgbClr val="FF0000"/>
                </a:solidFill>
              </a:rPr>
              <a:t>doet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 smtClean="0"/>
              <a:t>WAT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solidFill>
            <a:srgbClr val="9933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de knikkers </a:t>
            </a:r>
          </a:p>
          <a:p>
            <a:r>
              <a:rPr lang="nl-NL" dirty="0" smtClean="0"/>
              <a:t>de pop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het</a:t>
            </a:r>
            <a:r>
              <a:rPr lang="nl-NL" dirty="0" smtClean="0"/>
              <a:t> springtouw </a:t>
            </a:r>
          </a:p>
          <a:p>
            <a:r>
              <a:rPr lang="nl-NL" dirty="0" smtClean="0"/>
              <a:t>de beer </a:t>
            </a:r>
          </a:p>
          <a:p>
            <a:r>
              <a:rPr lang="nl-NL" dirty="0" smtClean="0"/>
              <a:t>de rolschaats </a:t>
            </a:r>
            <a:endParaRPr lang="nl-NL" dirty="0"/>
          </a:p>
          <a:p>
            <a:r>
              <a:rPr lang="nl-NL" dirty="0" smtClean="0"/>
              <a:t>de puzzel </a:t>
            </a:r>
            <a:endParaRPr lang="nl-NL" dirty="0"/>
          </a:p>
          <a:p>
            <a:r>
              <a:rPr lang="nl-NL" dirty="0" smtClean="0"/>
              <a:t>de bal 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NL" dirty="0" smtClean="0"/>
              <a:t>DOET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/>
              <a:t>k</a:t>
            </a:r>
            <a:r>
              <a:rPr lang="nl-NL" dirty="0" smtClean="0"/>
              <a:t>nikkeren</a:t>
            </a:r>
          </a:p>
          <a:p>
            <a:r>
              <a:rPr lang="nl-NL" dirty="0"/>
              <a:t>s</a:t>
            </a:r>
            <a:r>
              <a:rPr lang="nl-NL" dirty="0" smtClean="0"/>
              <a:t>pelen</a:t>
            </a:r>
          </a:p>
          <a:p>
            <a:r>
              <a:rPr lang="nl-NL" dirty="0"/>
              <a:t>touwtje </a:t>
            </a:r>
            <a:r>
              <a:rPr lang="nl-NL" dirty="0" smtClean="0"/>
              <a:t>springen</a:t>
            </a:r>
          </a:p>
          <a:p>
            <a:r>
              <a:rPr lang="nl-NL" dirty="0"/>
              <a:t>s</a:t>
            </a:r>
            <a:r>
              <a:rPr lang="nl-NL" dirty="0" smtClean="0"/>
              <a:t>pelen</a:t>
            </a:r>
          </a:p>
          <a:p>
            <a:r>
              <a:rPr lang="nl-NL" dirty="0"/>
              <a:t>r</a:t>
            </a:r>
            <a:r>
              <a:rPr lang="nl-NL" dirty="0" smtClean="0"/>
              <a:t>olschaatsen</a:t>
            </a:r>
          </a:p>
          <a:p>
            <a:r>
              <a:rPr lang="nl-NL" dirty="0"/>
              <a:t>p</a:t>
            </a:r>
            <a:r>
              <a:rPr lang="nl-NL" dirty="0" smtClean="0"/>
              <a:t>uzzelen</a:t>
            </a:r>
          </a:p>
          <a:p>
            <a:r>
              <a:rPr lang="nl-NL" dirty="0"/>
              <a:t>voetballen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98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</a:t>
            </a:r>
          </a:p>
        </p:txBody>
      </p:sp>
      <p:pic>
        <p:nvPicPr>
          <p:cNvPr id="31747" name="Tijdelijke aanduiding voor inhoud 3" descr="dieren%20op%20een%20rij%203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0"/>
            <a:ext cx="8431212" cy="4005263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00499" y="5949950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dirty="0"/>
              <a:t>voorste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rot="10800000">
            <a:off x="1042988" y="3068638"/>
            <a:ext cx="3097212" cy="2881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                        </a:t>
            </a:r>
          </a:p>
        </p:txBody>
      </p:sp>
      <p:pic>
        <p:nvPicPr>
          <p:cNvPr id="32771" name="Tijdelijke aanduiding voor inhoud 3" descr="dieren%20op%20een%20rij%203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0"/>
            <a:ext cx="8431212" cy="4005263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achterste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4643438" y="2997200"/>
            <a:ext cx="3384550" cy="3024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 </a:t>
            </a:r>
          </a:p>
        </p:txBody>
      </p:sp>
      <p:pic>
        <p:nvPicPr>
          <p:cNvPr id="33795" name="Tijdelijke aanduiding voor inhoud 3" descr="dieren%20op%20een%20rij%203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0"/>
            <a:ext cx="8431212" cy="4005263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eerste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rot="10800000">
            <a:off x="971550" y="3141663"/>
            <a:ext cx="3024188" cy="2808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</a:t>
            </a:r>
          </a:p>
        </p:txBody>
      </p:sp>
      <p:pic>
        <p:nvPicPr>
          <p:cNvPr id="34819" name="Tijdelijke aanduiding voor inhoud 3" descr="dieren%20op%20een%20rij%203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0"/>
            <a:ext cx="8431212" cy="4005263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tweede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rot="16200000" flipV="1">
            <a:off x="1907381" y="3861594"/>
            <a:ext cx="3024188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     </a:t>
            </a:r>
          </a:p>
        </p:txBody>
      </p:sp>
      <p:pic>
        <p:nvPicPr>
          <p:cNvPr id="35843" name="Tijdelijke aanduiding voor inhoud 3" descr="dieren%20op%20een%20rij%203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0"/>
            <a:ext cx="8431212" cy="4005263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derde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rot="5400000" flipH="1" flipV="1">
            <a:off x="2556669" y="4509294"/>
            <a:ext cx="28797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36867" name="Tijdelijke aanduiding voor inhoud 3" descr="dieren%20op%20een%20rij%203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0"/>
            <a:ext cx="8431212" cy="4005263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vierde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rot="5400000" flipH="1" flipV="1">
            <a:off x="2951163" y="4184650"/>
            <a:ext cx="2881312" cy="649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</a:t>
            </a:r>
          </a:p>
        </p:txBody>
      </p:sp>
      <p:pic>
        <p:nvPicPr>
          <p:cNvPr id="37891" name="Tijdelijke aanduiding voor inhoud 3" descr="dieren%20op%20een%20rij%203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0"/>
            <a:ext cx="8431212" cy="4005263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vijfde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rot="5400000" flipH="1" flipV="1">
            <a:off x="3383757" y="3680619"/>
            <a:ext cx="2952750" cy="1728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38915" name="Tijdelijke aanduiding voor inhoud 3" descr="dieren%20op%20een%20rij%203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0"/>
            <a:ext cx="8431212" cy="4005263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zesde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rot="5400000" flipH="1" flipV="1">
            <a:off x="4103688" y="3249613"/>
            <a:ext cx="2879725" cy="2663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klankversje</a:t>
            </a:r>
          </a:p>
        </p:txBody>
      </p:sp>
      <p:sp>
        <p:nvSpPr>
          <p:cNvPr id="962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/>
              <a:t>mijn n</a:t>
            </a:r>
            <a:r>
              <a:rPr lang="nl-NL" dirty="0" smtClean="0">
                <a:solidFill>
                  <a:srgbClr val="FF0000"/>
                </a:solidFill>
              </a:rPr>
              <a:t>eu</a:t>
            </a:r>
            <a:r>
              <a:rPr lang="nl-NL" dirty="0" smtClean="0"/>
              <a:t>s</a:t>
            </a:r>
          </a:p>
          <a:p>
            <a:pPr eaLnBrk="1" hangingPunct="1">
              <a:buFontTx/>
              <a:buNone/>
            </a:pPr>
            <a:r>
              <a:rPr lang="nl-NL" dirty="0" smtClean="0"/>
              <a:t>jouw n</a:t>
            </a:r>
            <a:r>
              <a:rPr lang="nl-NL" dirty="0" smtClean="0">
                <a:solidFill>
                  <a:srgbClr val="FF0000"/>
                </a:solidFill>
              </a:rPr>
              <a:t>eu</a:t>
            </a:r>
            <a:r>
              <a:rPr lang="nl-NL" dirty="0" smtClean="0"/>
              <a:t>s</a:t>
            </a:r>
          </a:p>
          <a:p>
            <a:pPr eaLnBrk="1" hangingPunct="1">
              <a:buFontTx/>
              <a:buNone/>
            </a:pPr>
            <a:r>
              <a:rPr lang="nl-NL" dirty="0" smtClean="0"/>
              <a:t>botern</a:t>
            </a:r>
            <a:r>
              <a:rPr lang="nl-NL" dirty="0" smtClean="0">
                <a:solidFill>
                  <a:srgbClr val="FF0000"/>
                </a:solidFill>
              </a:rPr>
              <a:t>eu</a:t>
            </a:r>
            <a:r>
              <a:rPr lang="nl-NL" dirty="0" smtClean="0"/>
              <a:t>s</a:t>
            </a:r>
          </a:p>
          <a:p>
            <a:pPr eaLnBrk="1" hangingPunct="1">
              <a:buFontTx/>
              <a:buNone/>
            </a:pPr>
            <a:r>
              <a:rPr lang="nl-NL" dirty="0" smtClean="0"/>
              <a:t>snoepn</a:t>
            </a:r>
            <a:r>
              <a:rPr lang="nl-NL" dirty="0" smtClean="0">
                <a:solidFill>
                  <a:srgbClr val="FF0000"/>
                </a:solidFill>
              </a:rPr>
              <a:t>eu</a:t>
            </a:r>
            <a:r>
              <a:rPr lang="nl-NL" dirty="0" smtClean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6356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    </a:t>
            </a:r>
          </a:p>
        </p:txBody>
      </p:sp>
      <p:pic>
        <p:nvPicPr>
          <p:cNvPr id="39939" name="Tijdelijke aanduiding voor inhoud 3" descr="dieren%20op%20een%20rij%203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0"/>
            <a:ext cx="8431212" cy="4005263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zevende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4427538" y="2997200"/>
            <a:ext cx="3816350" cy="3024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</a:t>
            </a:r>
          </a:p>
        </p:txBody>
      </p:sp>
      <p:pic>
        <p:nvPicPr>
          <p:cNvPr id="40963" name="Tijdelijke aanduiding voor inhoud 3" descr="dieren%20op%20een%20rij%203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0"/>
            <a:ext cx="8431212" cy="4005263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99792" y="5445224"/>
            <a:ext cx="5472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achtste, negenste, tiende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Aan de slag</a:t>
            </a:r>
            <a:endParaRPr lang="nl-NL" sz="3600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1700808"/>
            <a:ext cx="5040559" cy="3528392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2400" dirty="0" smtClean="0"/>
              <a:t>De kinderen gaan in een rij staan of zitten</a:t>
            </a:r>
          </a:p>
          <a:p>
            <a:endParaRPr lang="nl-NL" sz="2400" dirty="0"/>
          </a:p>
          <a:p>
            <a:r>
              <a:rPr lang="nl-NL" sz="2400" dirty="0" smtClean="0"/>
              <a:t>“ga zitten op de </a:t>
            </a:r>
            <a:br>
              <a:rPr lang="nl-NL" sz="2400" dirty="0" smtClean="0"/>
            </a:br>
            <a:r>
              <a:rPr lang="nl-NL" sz="2400" dirty="0" smtClean="0"/>
              <a:t>-     eerste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l</a:t>
            </a:r>
            <a:r>
              <a:rPr lang="nl-NL" sz="2400" dirty="0" smtClean="0"/>
              <a:t>aatste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v</a:t>
            </a:r>
            <a:r>
              <a:rPr lang="nl-NL" sz="2400" dirty="0" smtClean="0"/>
              <a:t>oorste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t</a:t>
            </a:r>
            <a:r>
              <a:rPr lang="nl-NL" sz="2400" dirty="0" smtClean="0"/>
              <a:t>weede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d</a:t>
            </a:r>
            <a:r>
              <a:rPr lang="nl-NL" sz="2400" dirty="0" smtClean="0"/>
              <a:t>erde </a:t>
            </a:r>
          </a:p>
          <a:p>
            <a:r>
              <a:rPr lang="nl-NL" sz="2400" dirty="0" smtClean="0"/>
              <a:t>stoel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318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we geleerd?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dirty="0" smtClean="0">
                <a:solidFill>
                  <a:srgbClr val="FF0000"/>
                </a:solidFill>
              </a:rPr>
              <a:t>et</a:t>
            </a:r>
            <a:r>
              <a:rPr lang="nl-NL" dirty="0" smtClean="0"/>
              <a:t> speelgoed</a:t>
            </a:r>
          </a:p>
          <a:p>
            <a:r>
              <a:rPr lang="nl-NL" dirty="0"/>
              <a:t>s</a:t>
            </a:r>
            <a:r>
              <a:rPr lang="nl-NL" dirty="0" smtClean="0"/>
              <a:t>pelen</a:t>
            </a:r>
          </a:p>
          <a:p>
            <a:r>
              <a:rPr lang="nl-NL" dirty="0"/>
              <a:t>v</a:t>
            </a:r>
            <a:r>
              <a:rPr lang="nl-NL" dirty="0" smtClean="0"/>
              <a:t>oorste, achterste, eerste, tweede etc.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3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Dag 3</a:t>
            </a:r>
          </a:p>
        </p:txBody>
      </p:sp>
      <p:sp>
        <p:nvSpPr>
          <p:cNvPr id="419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Weet je nog?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dirty="0" smtClean="0">
                <a:solidFill>
                  <a:srgbClr val="FF0000"/>
                </a:solidFill>
              </a:rPr>
              <a:t>et </a:t>
            </a:r>
            <a:r>
              <a:rPr lang="nl-NL" dirty="0" smtClean="0"/>
              <a:t>speelgoed</a:t>
            </a:r>
          </a:p>
          <a:p>
            <a:r>
              <a:rPr lang="nl-NL" dirty="0"/>
              <a:t>s</a:t>
            </a:r>
            <a:r>
              <a:rPr lang="nl-NL" dirty="0" smtClean="0"/>
              <a:t>pelen</a:t>
            </a:r>
          </a:p>
          <a:p>
            <a:r>
              <a:rPr lang="nl-NL" dirty="0"/>
              <a:t>v</a:t>
            </a:r>
            <a:r>
              <a:rPr lang="nl-NL" dirty="0" smtClean="0"/>
              <a:t>ooraan/midden/achteraan</a:t>
            </a:r>
          </a:p>
          <a:p>
            <a:r>
              <a:rPr lang="nl-NL" dirty="0" err="1"/>
              <a:t>e</a:t>
            </a:r>
            <a:r>
              <a:rPr lang="nl-NL" dirty="0" err="1" smtClean="0"/>
              <a:t>erste,tweede</a:t>
            </a:r>
            <a:r>
              <a:rPr lang="nl-NL" dirty="0" smtClean="0"/>
              <a:t> …….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21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Klankoefening /eu/</a:t>
            </a:r>
          </a:p>
        </p:txBody>
      </p:sp>
      <p:sp>
        <p:nvSpPr>
          <p:cNvPr id="952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mtClean="0"/>
              <a:t>neus</a:t>
            </a:r>
          </a:p>
          <a:p>
            <a:pPr eaLnBrk="1" hangingPunct="1">
              <a:buFontTx/>
              <a:buNone/>
            </a:pPr>
            <a:r>
              <a:rPr lang="nl-NL" smtClean="0"/>
              <a:t>reus</a:t>
            </a:r>
          </a:p>
          <a:p>
            <a:pPr eaLnBrk="1" hangingPunct="1">
              <a:buFontTx/>
              <a:buNone/>
            </a:pPr>
            <a:r>
              <a:rPr lang="nl-NL" smtClean="0"/>
              <a:t>reuk</a:t>
            </a:r>
          </a:p>
          <a:p>
            <a:pPr eaLnBrk="1" hangingPunct="1">
              <a:buFontTx/>
              <a:buNone/>
            </a:pPr>
            <a:r>
              <a:rPr lang="nl-NL" smtClean="0"/>
              <a:t>teun</a:t>
            </a:r>
          </a:p>
          <a:p>
            <a:pPr eaLnBrk="1" hangingPunct="1">
              <a:buFontTx/>
              <a:buNone/>
            </a:pPr>
            <a:r>
              <a:rPr lang="nl-NL" smtClean="0"/>
              <a:t>zeug</a:t>
            </a:r>
          </a:p>
          <a:p>
            <a:pPr eaLnBrk="1" hangingPunct="1">
              <a:buFontTx/>
              <a:buNone/>
            </a:pPr>
            <a:r>
              <a:rPr lang="nl-NL" smtClean="0"/>
              <a:t>neut</a:t>
            </a:r>
          </a:p>
          <a:p>
            <a:pPr eaLnBrk="1" hangingPunct="1">
              <a:buFontTx/>
              <a:buNone/>
            </a:pP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klankversje</a:t>
            </a:r>
          </a:p>
        </p:txBody>
      </p:sp>
      <p:sp>
        <p:nvSpPr>
          <p:cNvPr id="962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mtClean="0"/>
              <a:t>mijn neus</a:t>
            </a:r>
          </a:p>
          <a:p>
            <a:pPr eaLnBrk="1" hangingPunct="1">
              <a:buFontTx/>
              <a:buNone/>
            </a:pPr>
            <a:r>
              <a:rPr lang="nl-NL" smtClean="0"/>
              <a:t>jouw neus</a:t>
            </a:r>
          </a:p>
          <a:p>
            <a:pPr eaLnBrk="1" hangingPunct="1">
              <a:buFontTx/>
              <a:buNone/>
            </a:pPr>
            <a:r>
              <a:rPr lang="nl-NL" smtClean="0"/>
              <a:t>boterneus</a:t>
            </a:r>
          </a:p>
          <a:p>
            <a:pPr eaLnBrk="1" hangingPunct="1">
              <a:buFontTx/>
              <a:buNone/>
            </a:pPr>
            <a:r>
              <a:rPr lang="nl-NL" smtClean="0"/>
              <a:t>snoepneus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je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vallen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het</a:t>
            </a:r>
            <a:r>
              <a:rPr lang="nl-NL" dirty="0" smtClean="0"/>
              <a:t> gat</a:t>
            </a:r>
          </a:p>
          <a:p>
            <a:r>
              <a:rPr lang="nl-NL" dirty="0" smtClean="0"/>
              <a:t>de doos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het</a:t>
            </a:r>
            <a:r>
              <a:rPr lang="nl-NL" dirty="0" smtClean="0"/>
              <a:t> verhaal</a:t>
            </a:r>
          </a:p>
        </p:txBody>
      </p:sp>
    </p:spTree>
    <p:extLst>
      <p:ext uri="{BB962C8B-B14F-4D97-AF65-F5344CB8AC3E}">
        <p14:creationId xmlns:p14="http://schemas.microsoft.com/office/powerpoint/2010/main" val="17919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57348" name="Picture 4" descr="val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227763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76375" y="6021388"/>
            <a:ext cx="7210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 smtClean="0"/>
              <a:t>Woord van de dag: vallen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4100" name="Picture 5" descr="gol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343"/>
            <a:ext cx="7056437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03848" y="6126163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dirty="0"/>
              <a:t>de golf – de golven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rot="16200000" flipV="1">
            <a:off x="2628107" y="4580731"/>
            <a:ext cx="2376488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43012" name="Picture 4" descr="01-Pontjesbrug-avond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954962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avond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44036" name="Picture 4" descr="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615632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45060" name="Picture 4" descr="bro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916488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broek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46084" name="Picture 4" descr="Witte_do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-387350"/>
            <a:ext cx="867568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doos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47108" name="Picture 4" descr="fi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911975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fiets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48132" name="Picture 4" descr="2009_05_broekvoore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gat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rot="16200000" flipV="1">
            <a:off x="1691482" y="3717131"/>
            <a:ext cx="3097212" cy="180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49156" name="Picture 4" descr="2009_05_broekvoore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vloer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 rot="5400000" flipH="1" flipV="1">
            <a:off x="4067969" y="5012531"/>
            <a:ext cx="1368425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rot="16200000" flipV="1">
            <a:off x="3563937" y="5300663"/>
            <a:ext cx="136842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50180" name="Picture 4" descr="knie_pi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812087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knie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51204" name="Picture 4" descr="Witte%20poes%20geen%20alb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42132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poes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52228" name="Picture 4" descr="LegeStra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883525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stoep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4859338" y="3429000"/>
            <a:ext cx="3097212" cy="2592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rot="16200000" flipV="1">
            <a:off x="2195513" y="4076700"/>
            <a:ext cx="2305050" cy="1873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  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8196" name="Picture 4" descr="voetstappen%20in%20zand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6084888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95936" y="6046787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het</a:t>
            </a:r>
            <a:r>
              <a:rPr lang="nl-NL" sz="2800" dirty="0"/>
              <a:t> zand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rot="5400000" flipH="1" flipV="1">
            <a:off x="4175919" y="5337969"/>
            <a:ext cx="1008062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53252" name="Picture 4" descr="TO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46196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5213" y="60007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touw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54276" name="Picture 4" descr="naamlo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0"/>
            <a:ext cx="67325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3887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geven - krijgen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rot="16200000" flipV="1">
            <a:off x="2807494" y="4688681"/>
            <a:ext cx="2160588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>
            <a:stCxn id="7" idx="0"/>
          </p:cNvCxnSpPr>
          <p:nvPr/>
        </p:nvCxnSpPr>
        <p:spPr>
          <a:xfrm flipV="1">
            <a:off x="5653088" y="3573463"/>
            <a:ext cx="647700" cy="2447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55300" name="Picture 4" descr="13242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0"/>
            <a:ext cx="4997450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rollen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58372" name="Picture 4" descr="wegga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0"/>
            <a:ext cx="4038600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weggaan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563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mtClean="0"/>
              <a:t>terugkomen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59395" name="Tijdelijke aanduiding voor inhoud 3" descr="Domin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0"/>
            <a:ext cx="3760787" cy="5013325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neerzetten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60420" name="Picture 4" descr="kap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0"/>
            <a:ext cx="3487737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kapot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61443" name="Tijdelijke aanduiding voor inhoud 3" descr="lo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0"/>
            <a:ext cx="4725988" cy="472440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2138" y="6011863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62468" name="Picture 4" descr="open_d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6804025" cy="614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open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63491" name="Tijdelijke aanduiding voor inhoud 3" descr="283f35e9-09b7-4a58-840a-acc5bc7bb961_pijn_r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0"/>
            <a:ext cx="4618038" cy="472440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pijn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6148" name="Picture 4" descr="plasticSchepEnHarkSetKind0024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868988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schep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64515" name="Tijdelijke aanduiding voor inhoud 3" descr="283f35e9-09b7-4a58-840a-acc5bc7bb961_pijn_r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0"/>
            <a:ext cx="4618038" cy="472440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zeer doen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Het verhaal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9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655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mtClean="0"/>
              <a:t>weggaan		</a:t>
            </a:r>
          </a:p>
          <a:p>
            <a:pPr eaLnBrk="1" hangingPunct="1">
              <a:buFontTx/>
              <a:buNone/>
            </a:pPr>
            <a:r>
              <a:rPr lang="nl-NL" smtClean="0"/>
              <a:t>dag! – daag! -  tot ziens</a:t>
            </a:r>
          </a:p>
          <a:p>
            <a:pPr eaLnBrk="1" hangingPunct="1"/>
            <a:endParaRPr lang="nl-NL" smtClean="0"/>
          </a:p>
          <a:p>
            <a:pPr eaLnBrk="1" hangingPunct="1">
              <a:buFontTx/>
              <a:buNone/>
            </a:pPr>
            <a:r>
              <a:rPr lang="nl-NL" smtClean="0"/>
              <a:t>wanneer zeg je “tot morgen”.</a:t>
            </a:r>
          </a:p>
          <a:p>
            <a:pPr eaLnBrk="1" hangingPunct="1"/>
            <a:endParaRPr lang="nl-NL" smtClean="0"/>
          </a:p>
          <a:p>
            <a:pPr eaLnBrk="1" hangingPunct="1"/>
            <a:endParaRPr lang="nl-NL" smtClean="0"/>
          </a:p>
          <a:p>
            <a:pPr lvl="4" eaLnBrk="1" hangingPunct="1"/>
            <a:endParaRPr lang="nl-NL" smtClean="0"/>
          </a:p>
          <a:p>
            <a:pPr lvl="4" eaLnBrk="1" hangingPunct="1"/>
            <a:endParaRPr lang="nl-NL" smtClean="0"/>
          </a:p>
          <a:p>
            <a:pPr eaLnBrk="1" hangingPunct="1"/>
            <a:endParaRPr lang="nl-NL" smtClean="0"/>
          </a:p>
          <a:p>
            <a:pPr eaLnBrk="1" hangingPunct="1"/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Dag 4</a:t>
            </a:r>
          </a:p>
        </p:txBody>
      </p:sp>
      <p:sp>
        <p:nvSpPr>
          <p:cNvPr id="665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weet je nog?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doos</a:t>
            </a:r>
          </a:p>
          <a:p>
            <a:r>
              <a:rPr lang="nl-NL" dirty="0" smtClean="0"/>
              <a:t>de poes</a:t>
            </a:r>
          </a:p>
          <a:p>
            <a:r>
              <a:rPr lang="nl-NL" dirty="0" err="1" smtClean="0"/>
              <a:t>auw</a:t>
            </a:r>
            <a:r>
              <a:rPr lang="nl-NL" dirty="0" smtClean="0"/>
              <a:t>, pijn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het</a:t>
            </a:r>
            <a:r>
              <a:rPr lang="nl-NL" dirty="0" smtClean="0"/>
              <a:t> gat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29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787633" y="980728"/>
            <a:ext cx="8229600" cy="1143000"/>
          </a:xfrm>
        </p:spPr>
        <p:txBody>
          <a:bodyPr/>
          <a:lstStyle/>
          <a:p>
            <a:r>
              <a:rPr lang="nl-NL" dirty="0" smtClean="0"/>
              <a:t>weet je nog?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Het verhaal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2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je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alles / niets</a:t>
            </a:r>
          </a:p>
          <a:p>
            <a:r>
              <a:rPr lang="nl-NL" dirty="0" smtClean="0"/>
              <a:t>hoog/ laag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85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Klankoefening /eu/</a:t>
            </a:r>
          </a:p>
        </p:txBody>
      </p:sp>
      <p:sp>
        <p:nvSpPr>
          <p:cNvPr id="952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mtClean="0"/>
              <a:t>neus</a:t>
            </a:r>
          </a:p>
          <a:p>
            <a:pPr eaLnBrk="1" hangingPunct="1">
              <a:buFontTx/>
              <a:buNone/>
            </a:pPr>
            <a:r>
              <a:rPr lang="nl-NL" smtClean="0"/>
              <a:t>reus</a:t>
            </a:r>
          </a:p>
          <a:p>
            <a:pPr eaLnBrk="1" hangingPunct="1">
              <a:buFontTx/>
              <a:buNone/>
            </a:pPr>
            <a:r>
              <a:rPr lang="nl-NL" smtClean="0"/>
              <a:t>reuk</a:t>
            </a:r>
          </a:p>
          <a:p>
            <a:pPr eaLnBrk="1" hangingPunct="1">
              <a:buFontTx/>
              <a:buNone/>
            </a:pPr>
            <a:r>
              <a:rPr lang="nl-NL" smtClean="0"/>
              <a:t>teun</a:t>
            </a:r>
          </a:p>
          <a:p>
            <a:pPr eaLnBrk="1" hangingPunct="1">
              <a:buFontTx/>
              <a:buNone/>
            </a:pPr>
            <a:r>
              <a:rPr lang="nl-NL" smtClean="0"/>
              <a:t>zeug</a:t>
            </a:r>
          </a:p>
          <a:p>
            <a:pPr eaLnBrk="1" hangingPunct="1">
              <a:buFontTx/>
              <a:buNone/>
            </a:pPr>
            <a:r>
              <a:rPr lang="nl-NL" smtClean="0"/>
              <a:t>neut</a:t>
            </a:r>
          </a:p>
          <a:p>
            <a:pPr eaLnBrk="1" hangingPunct="1">
              <a:buFontTx/>
              <a:buNone/>
            </a:pP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klankversje</a:t>
            </a:r>
          </a:p>
        </p:txBody>
      </p:sp>
      <p:sp>
        <p:nvSpPr>
          <p:cNvPr id="962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mtClean="0"/>
              <a:t>mijn neus</a:t>
            </a:r>
          </a:p>
          <a:p>
            <a:pPr eaLnBrk="1" hangingPunct="1">
              <a:buFontTx/>
              <a:buNone/>
            </a:pPr>
            <a:r>
              <a:rPr lang="nl-NL" smtClean="0"/>
              <a:t>jouw neus</a:t>
            </a:r>
          </a:p>
          <a:p>
            <a:pPr eaLnBrk="1" hangingPunct="1">
              <a:buFontTx/>
              <a:buNone/>
            </a:pPr>
            <a:r>
              <a:rPr lang="nl-NL" smtClean="0"/>
              <a:t>boterneus</a:t>
            </a:r>
          </a:p>
          <a:p>
            <a:pPr eaLnBrk="1" hangingPunct="1">
              <a:buFontTx/>
              <a:buNone/>
            </a:pPr>
            <a:r>
              <a:rPr lang="nl-NL" smtClean="0"/>
              <a:t>snoepneus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67588" name="Picture 4" descr="ho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88913"/>
            <a:ext cx="61214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blokken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5124" name="Picture 4" descr="duitsers_strand_kuil_34596h-150x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795963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11960" y="6106691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dirty="0"/>
              <a:t>de kuil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4356100" y="5013325"/>
            <a:ext cx="2592388" cy="1152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68611" name="Tijdelijke aanduiding voor inhoud 3" descr="komen-11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404813"/>
            <a:ext cx="3206750" cy="4525962"/>
          </a:xfr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komen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69636" name="Picture 4" descr="naamlo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7325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360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geven - krijgen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rot="16200000" flipV="1">
            <a:off x="2807494" y="4688681"/>
            <a:ext cx="2160588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>
            <a:stCxn id="7" idx="0"/>
          </p:cNvCxnSpPr>
          <p:nvPr/>
        </p:nvCxnSpPr>
        <p:spPr>
          <a:xfrm flipV="1">
            <a:off x="5508625" y="3573463"/>
            <a:ext cx="792163" cy="2447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70659" name="Tijdelijke aanduiding voor inhoud 3" descr="zich-omdraaien-t12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0"/>
            <a:ext cx="4640262" cy="3284538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omdraaien</a:t>
            </a:r>
          </a:p>
        </p:txBody>
      </p:sp>
      <p:pic>
        <p:nvPicPr>
          <p:cNvPr id="70661" name="Afbeelding 7" descr="tr_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133600"/>
            <a:ext cx="33718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71683" name="Tijdelijke aanduiding voor inhoud 3" descr="immergruner-bau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0"/>
            <a:ext cx="4476750" cy="434340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8400" y="602138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hoog  -  laag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rot="16200000" flipV="1">
            <a:off x="503238" y="2744787"/>
            <a:ext cx="5329238" cy="1655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rot="16200000" flipV="1">
            <a:off x="2591594" y="4040982"/>
            <a:ext cx="403225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aan de slag</a:t>
            </a:r>
            <a:endParaRPr lang="nl-NL" sz="3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575050" y="273050"/>
            <a:ext cx="5461446" cy="585311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nl-NL" sz="2800" dirty="0" smtClean="0"/>
          </a:p>
          <a:p>
            <a:r>
              <a:rPr lang="nl-NL" sz="2800" dirty="0" smtClean="0"/>
              <a:t>bouw een toren van 2 blokken, deze toren is </a:t>
            </a:r>
            <a:r>
              <a:rPr lang="nl-NL" sz="2800" b="1" dirty="0" smtClean="0"/>
              <a:t>laag</a:t>
            </a:r>
          </a:p>
          <a:p>
            <a:r>
              <a:rPr lang="nl-NL" sz="2800" dirty="0" smtClean="0"/>
              <a:t>bouw een toren van 5 blokken, deze toren is </a:t>
            </a:r>
            <a:r>
              <a:rPr lang="nl-NL" sz="2800" b="1" dirty="0" smtClean="0"/>
              <a:t>hoog</a:t>
            </a:r>
          </a:p>
          <a:p>
            <a:r>
              <a:rPr lang="nl-NL" sz="2800" b="1" dirty="0" smtClean="0"/>
              <a:t>keer</a:t>
            </a:r>
            <a:r>
              <a:rPr lang="nl-NL" sz="2800" dirty="0" smtClean="0"/>
              <a:t> de blokken </a:t>
            </a:r>
            <a:r>
              <a:rPr lang="nl-NL" sz="2800" b="1" dirty="0" smtClean="0"/>
              <a:t>om</a:t>
            </a:r>
          </a:p>
          <a:p>
            <a:r>
              <a:rPr lang="nl-NL" sz="2800" dirty="0" smtClean="0"/>
              <a:t>leg je potlood </a:t>
            </a:r>
            <a:r>
              <a:rPr lang="nl-NL" sz="2800" b="1" dirty="0" smtClean="0"/>
              <a:t>tussen</a:t>
            </a:r>
            <a:r>
              <a:rPr lang="nl-NL" sz="2800" dirty="0" smtClean="0"/>
              <a:t> de blokken</a:t>
            </a:r>
          </a:p>
          <a:p>
            <a:r>
              <a:rPr lang="nl-NL" sz="2800" dirty="0" smtClean="0"/>
              <a:t>doe </a:t>
            </a:r>
            <a:r>
              <a:rPr lang="nl-NL" sz="2800" b="1" dirty="0" smtClean="0"/>
              <a:t>alles</a:t>
            </a:r>
            <a:r>
              <a:rPr lang="nl-NL" sz="2800" dirty="0" smtClean="0"/>
              <a:t> terug in de la</a:t>
            </a:r>
          </a:p>
          <a:p>
            <a:r>
              <a:rPr lang="nl-NL" sz="2800" dirty="0" smtClean="0"/>
              <a:t>er ligt </a:t>
            </a:r>
            <a:r>
              <a:rPr lang="nl-NL" sz="2800" b="1" dirty="0" smtClean="0"/>
              <a:t>niets</a:t>
            </a:r>
            <a:r>
              <a:rPr lang="nl-NL" sz="2800" dirty="0" smtClean="0"/>
              <a:t> meer op tafel</a:t>
            </a:r>
            <a:endParaRPr lang="nl-NL" sz="28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sz="1800" dirty="0" smtClean="0"/>
          </a:p>
          <a:p>
            <a:pPr algn="ctr"/>
            <a:r>
              <a:rPr lang="nl-NL" sz="1800" dirty="0" smtClean="0"/>
              <a:t>Wat heb je nodig:</a:t>
            </a:r>
          </a:p>
          <a:p>
            <a:pPr algn="ctr"/>
            <a:endParaRPr lang="nl-NL" sz="1800" dirty="0"/>
          </a:p>
          <a:p>
            <a:pPr algn="ctr"/>
            <a:r>
              <a:rPr lang="nl-NL" sz="1800" dirty="0" smtClean="0"/>
              <a:t>geef elk kind 5 blokken en benoem ze </a:t>
            </a:r>
            <a:br>
              <a:rPr lang="nl-NL" sz="1800" dirty="0" smtClean="0"/>
            </a:br>
            <a:r>
              <a:rPr lang="nl-NL" sz="1800" dirty="0" smtClean="0"/>
              <a:t>(1,2,3,4,5 blokken)</a:t>
            </a:r>
          </a:p>
          <a:p>
            <a:pPr algn="ctr"/>
            <a:endParaRPr lang="nl-NL" sz="1800" dirty="0"/>
          </a:p>
          <a:p>
            <a:pPr algn="ctr"/>
            <a:r>
              <a:rPr lang="nl-NL" sz="1800" dirty="0" smtClean="0"/>
              <a:t>1 potlood</a:t>
            </a:r>
          </a:p>
          <a:p>
            <a:pPr algn="ctr"/>
            <a:r>
              <a:rPr lang="nl-NL" sz="1800" dirty="0" smtClean="0"/>
              <a:t>beker 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2229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aan de slag</a:t>
            </a:r>
            <a:endParaRPr lang="nl-NL" sz="3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575050" y="273050"/>
            <a:ext cx="5461446" cy="585311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nl-NL" sz="2800" dirty="0" smtClean="0"/>
          </a:p>
          <a:p>
            <a:r>
              <a:rPr lang="nl-NL" sz="2800" dirty="0" smtClean="0"/>
              <a:t>alle kinderen </a:t>
            </a:r>
            <a:r>
              <a:rPr lang="nl-NL" sz="2800" b="1" dirty="0" smtClean="0"/>
              <a:t>komen naar </a:t>
            </a:r>
            <a:r>
              <a:rPr lang="nl-NL" sz="2800" dirty="0" smtClean="0"/>
              <a:t>mij</a:t>
            </a:r>
          </a:p>
          <a:p>
            <a:r>
              <a:rPr lang="nl-NL" sz="2800" dirty="0" smtClean="0"/>
              <a:t>de meisjes gaan </a:t>
            </a:r>
            <a:r>
              <a:rPr lang="nl-NL" sz="2800" b="1" dirty="0" smtClean="0"/>
              <a:t>tussen</a:t>
            </a:r>
            <a:r>
              <a:rPr lang="nl-NL" sz="2800" dirty="0" smtClean="0"/>
              <a:t> mij en de jongens staan</a:t>
            </a:r>
          </a:p>
          <a:p>
            <a:r>
              <a:rPr lang="nl-NL" sz="2800" dirty="0" smtClean="0"/>
              <a:t>alle jongens</a:t>
            </a:r>
            <a:r>
              <a:rPr lang="nl-NL" sz="2800" b="1" dirty="0" smtClean="0"/>
              <a:t> komen </a:t>
            </a:r>
            <a:r>
              <a:rPr lang="nl-NL" sz="2800" dirty="0" smtClean="0"/>
              <a:t>hier staan</a:t>
            </a:r>
          </a:p>
          <a:p>
            <a:r>
              <a:rPr lang="nl-NL" sz="2800" dirty="0" smtClean="0"/>
              <a:t>alle jongens </a:t>
            </a:r>
            <a:r>
              <a:rPr lang="nl-NL" sz="2800" b="1" dirty="0" smtClean="0"/>
              <a:t>lopen naar </a:t>
            </a:r>
            <a:r>
              <a:rPr lang="nl-NL" sz="2800" dirty="0" smtClean="0"/>
              <a:t>de meisjes toe</a:t>
            </a:r>
          </a:p>
          <a:p>
            <a:r>
              <a:rPr lang="nl-NL" sz="2800" dirty="0" smtClean="0"/>
              <a:t>….</a:t>
            </a:r>
            <a:r>
              <a:rPr lang="nl-NL" sz="2800" b="1" dirty="0" smtClean="0"/>
              <a:t> krijgt </a:t>
            </a:r>
            <a:r>
              <a:rPr lang="nl-NL" sz="2800" dirty="0" smtClean="0"/>
              <a:t>een hand van …</a:t>
            </a:r>
          </a:p>
          <a:p>
            <a:r>
              <a:rPr lang="nl-NL" sz="2800" b="1" dirty="0" smtClean="0"/>
              <a:t>geef</a:t>
            </a:r>
            <a:r>
              <a:rPr lang="nl-NL" sz="2800" dirty="0" smtClean="0"/>
              <a:t> een jongen een hand</a:t>
            </a:r>
          </a:p>
          <a:p>
            <a:endParaRPr lang="nl-NL" sz="2800" dirty="0"/>
          </a:p>
          <a:p>
            <a:pPr marL="0" indent="0" algn="ctr">
              <a:buNone/>
            </a:pPr>
            <a:r>
              <a:rPr lang="nl-NL" sz="2800" dirty="0" smtClean="0">
                <a:solidFill>
                  <a:srgbClr val="FF0000"/>
                </a:solidFill>
              </a:rPr>
              <a:t>herhalen: nu met steeds 1 leerling per keer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zet de leerlingen </a:t>
            </a:r>
            <a:br>
              <a:rPr lang="nl-NL" sz="2000" dirty="0" smtClean="0"/>
            </a:br>
            <a:r>
              <a:rPr lang="nl-NL" sz="2000" dirty="0" smtClean="0"/>
              <a:t>in een rij</a:t>
            </a:r>
          </a:p>
          <a:p>
            <a:pPr algn="ctr"/>
            <a:endParaRPr lang="nl-NL" sz="2000" dirty="0"/>
          </a:p>
          <a:p>
            <a:pPr algn="ctr"/>
            <a:r>
              <a:rPr lang="nl-NL" sz="2000" dirty="0" smtClean="0"/>
              <a:t>(komen naar, tussen, hier, naar, krijgen, geven)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697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 je geleerd?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dit zijn de woorden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het blok</a:t>
            </a:r>
          </a:p>
          <a:p>
            <a:r>
              <a:rPr lang="nl-NL" dirty="0" smtClean="0"/>
              <a:t>komen</a:t>
            </a:r>
          </a:p>
          <a:p>
            <a:r>
              <a:rPr lang="nl-NL" dirty="0" smtClean="0"/>
              <a:t>krijgen</a:t>
            </a:r>
          </a:p>
          <a:p>
            <a:r>
              <a:rPr lang="nl-NL" dirty="0" smtClean="0"/>
              <a:t>omkeren</a:t>
            </a:r>
          </a:p>
          <a:p>
            <a:r>
              <a:rPr lang="nl-NL" dirty="0" smtClean="0"/>
              <a:t>alles – niets</a:t>
            </a:r>
          </a:p>
          <a:p>
            <a:r>
              <a:rPr lang="nl-NL" dirty="0" smtClean="0"/>
              <a:t>bij</a:t>
            </a:r>
          </a:p>
          <a:p>
            <a:r>
              <a:rPr lang="nl-NL" dirty="0" smtClean="0"/>
              <a:t>hoog – laag</a:t>
            </a:r>
          </a:p>
          <a:p>
            <a:r>
              <a:rPr lang="nl-NL" dirty="0" smtClean="0"/>
              <a:t>naar</a:t>
            </a:r>
          </a:p>
          <a:p>
            <a:r>
              <a:rPr lang="nl-NL" dirty="0" smtClean="0"/>
              <a:t>terug</a:t>
            </a:r>
          </a:p>
          <a:p>
            <a:r>
              <a:rPr lang="nl-NL" dirty="0" smtClean="0"/>
              <a:t>tussen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spelletje</a:t>
            </a:r>
            <a:endParaRPr lang="nl-NL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als ik commando zeg moet jij het doen</a:t>
            </a:r>
          </a:p>
          <a:p>
            <a:r>
              <a:rPr lang="nl-NL" dirty="0" smtClean="0"/>
              <a:t>“commando hoog”</a:t>
            </a:r>
          </a:p>
          <a:p>
            <a:r>
              <a:rPr lang="nl-NL" dirty="0" smtClean="0"/>
              <a:t>“commando laag”</a:t>
            </a:r>
          </a:p>
          <a:p>
            <a:r>
              <a:rPr lang="nl-NL" dirty="0" smtClean="0"/>
              <a:t>als ik geen commando zeg en je het toch doet ben je af ;)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9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Dag 5</a:t>
            </a:r>
          </a:p>
        </p:txBody>
      </p:sp>
      <p:sp>
        <p:nvSpPr>
          <p:cNvPr id="737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Weet je nog?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dirty="0" smtClean="0">
                <a:solidFill>
                  <a:srgbClr val="FF0000"/>
                </a:solidFill>
              </a:rPr>
              <a:t>et</a:t>
            </a:r>
            <a:r>
              <a:rPr lang="nl-NL" dirty="0" smtClean="0"/>
              <a:t> speelgoed</a:t>
            </a:r>
          </a:p>
          <a:p>
            <a:r>
              <a:rPr lang="nl-NL" dirty="0"/>
              <a:t>g</a:t>
            </a:r>
            <a:r>
              <a:rPr lang="nl-NL" dirty="0" smtClean="0"/>
              <a:t>even / krijgen</a:t>
            </a:r>
          </a:p>
          <a:p>
            <a:r>
              <a:rPr lang="nl-NL" dirty="0"/>
              <a:t>v</a:t>
            </a:r>
            <a:r>
              <a:rPr lang="nl-NL" dirty="0" smtClean="0"/>
              <a:t>ooraan – midden – achter 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0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30723" name="Tijdelijke aanduiding voor inhoud 3" descr="1B-Spel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0"/>
            <a:ext cx="7540625" cy="5516563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59632" y="6021288"/>
            <a:ext cx="5832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 smtClean="0"/>
              <a:t>Woord van de dag:        </a:t>
            </a:r>
            <a:r>
              <a:rPr lang="nl-NL" sz="2800" u="sng" dirty="0" smtClean="0"/>
              <a:t>spelen</a:t>
            </a:r>
            <a:endParaRPr lang="nl-NL" sz="2800" u="sng" dirty="0"/>
          </a:p>
        </p:txBody>
      </p:sp>
    </p:spTree>
    <p:extLst>
      <p:ext uri="{BB962C8B-B14F-4D97-AF65-F5344CB8AC3E}">
        <p14:creationId xmlns:p14="http://schemas.microsoft.com/office/powerpoint/2010/main" val="4461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23281</TotalTime>
  <Words>1014</Words>
  <Application>Microsoft Office PowerPoint</Application>
  <PresentationFormat>Diavoorstelling (4:3)</PresentationFormat>
  <Paragraphs>377</Paragraphs>
  <Slides>125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125</vt:i4>
      </vt:variant>
    </vt:vector>
  </HeadingPairs>
  <TitlesOfParts>
    <vt:vector size="128" baseType="lpstr">
      <vt:lpstr>Arial</vt:lpstr>
      <vt:lpstr>Calibri</vt:lpstr>
      <vt:lpstr>Standaardontwerp</vt:lpstr>
      <vt:lpstr>Mondeling  Nederlands</vt:lpstr>
      <vt:lpstr>Wat ga je leren?</vt:lpstr>
      <vt:lpstr>                           </vt:lpstr>
      <vt:lpstr>Klankoefening /eu/</vt:lpstr>
      <vt:lpstr>klankversje</vt:lpstr>
      <vt:lpstr> </vt:lpstr>
      <vt:lpstr>     </vt:lpstr>
      <vt:lpstr>PowerPoint-presentatie</vt:lpstr>
      <vt:lpstr> </vt:lpstr>
      <vt:lpstr>                              </vt:lpstr>
      <vt:lpstr> </vt:lpstr>
      <vt:lpstr>PowerPoint-presentatie</vt:lpstr>
      <vt:lpstr>      </vt:lpstr>
      <vt:lpstr> </vt:lpstr>
      <vt:lpstr>PowerPoint-presentatie</vt:lpstr>
      <vt:lpstr>      </vt:lpstr>
      <vt:lpstr> </vt:lpstr>
      <vt:lpstr> een dagje naar het strand  Het verhaal</vt:lpstr>
      <vt:lpstr>Aan de slag</vt:lpstr>
      <vt:lpstr>Wat heb je geleerd?</vt:lpstr>
      <vt:lpstr>Dag 2</vt:lpstr>
      <vt:lpstr>Weet je nog?</vt:lpstr>
      <vt:lpstr>Weet je nog?   Het verhaal</vt:lpstr>
      <vt:lpstr>Klankoefening /eu/</vt:lpstr>
      <vt:lpstr>klankversje</vt:lpstr>
      <vt:lpstr>Wat ga je leren?</vt:lpstr>
      <vt:lpstr>PowerPoint-presentatie</vt:lpstr>
      <vt:lpstr> </vt:lpstr>
      <vt:lpstr>     </vt:lpstr>
      <vt:lpstr> </vt:lpstr>
      <vt:lpstr>PowerPoint-presentatie</vt:lpstr>
      <vt:lpstr>PowerPoint-presentatie</vt:lpstr>
      <vt:lpstr>     </vt:lpstr>
      <vt:lpstr> </vt:lpstr>
      <vt:lpstr>PowerPoint-presentatie</vt:lpstr>
      <vt:lpstr> </vt:lpstr>
      <vt:lpstr>     </vt:lpstr>
      <vt:lpstr> </vt:lpstr>
      <vt:lpstr>PowerPoint-presentatie</vt:lpstr>
      <vt:lpstr>      </vt:lpstr>
      <vt:lpstr>wat + doet</vt:lpstr>
      <vt:lpstr> </vt:lpstr>
      <vt:lpstr>                         </vt:lpstr>
      <vt:lpstr>  </vt:lpstr>
      <vt:lpstr> </vt:lpstr>
      <vt:lpstr>      </vt:lpstr>
      <vt:lpstr>PowerPoint-presentatie</vt:lpstr>
      <vt:lpstr> </vt:lpstr>
      <vt:lpstr>PowerPoint-presentatie</vt:lpstr>
      <vt:lpstr>     </vt:lpstr>
      <vt:lpstr> </vt:lpstr>
      <vt:lpstr>Aan de slag</vt:lpstr>
      <vt:lpstr>wat hebben we geleerd?</vt:lpstr>
      <vt:lpstr>Dag 3</vt:lpstr>
      <vt:lpstr>Weet je nog?</vt:lpstr>
      <vt:lpstr>Klankoefening /eu/</vt:lpstr>
      <vt:lpstr>klankversje</vt:lpstr>
      <vt:lpstr>wat ga je leren?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Het verhaal</vt:lpstr>
      <vt:lpstr>PowerPoint-presentatie</vt:lpstr>
      <vt:lpstr>Dag 4</vt:lpstr>
      <vt:lpstr>weet je nog?</vt:lpstr>
      <vt:lpstr>weet je nog?  Het verhaal</vt:lpstr>
      <vt:lpstr>wat ga je leren?</vt:lpstr>
      <vt:lpstr>Klankoefening /eu/</vt:lpstr>
      <vt:lpstr>klankversje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aan de slag</vt:lpstr>
      <vt:lpstr>aan de slag</vt:lpstr>
      <vt:lpstr>wat heb je geleerd?</vt:lpstr>
      <vt:lpstr>Dag 5</vt:lpstr>
      <vt:lpstr>Weet je nog?</vt:lpstr>
      <vt:lpstr>PowerPoint-presentatie</vt:lpstr>
      <vt:lpstr>Klankoefening /eu/</vt:lpstr>
      <vt:lpstr>klankversje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+ doet</vt:lpstr>
      <vt:lpstr>zullen we gaan … ?</vt:lpstr>
      <vt:lpstr>heb je zin om te ….?</vt:lpstr>
      <vt:lpstr>Mix en ruil</vt:lpstr>
      <vt:lpstr>Het - woorden</vt:lpstr>
    </vt:vector>
  </TitlesOfParts>
  <Company>Van Egten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Peggy</dc:creator>
  <cp:lastModifiedBy>aurora smit</cp:lastModifiedBy>
  <cp:revision>77</cp:revision>
  <dcterms:created xsi:type="dcterms:W3CDTF">2009-09-11T15:05:42Z</dcterms:created>
  <dcterms:modified xsi:type="dcterms:W3CDTF">2018-05-30T14:54:44Z</dcterms:modified>
</cp:coreProperties>
</file>